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9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7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0" r:id="rId35"/>
    <p:sldId id="289" r:id="rId36"/>
    <p:sldId id="292" r:id="rId37"/>
    <p:sldId id="258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5" r:id="rId46"/>
    <p:sldId id="302" r:id="rId47"/>
    <p:sldId id="303" r:id="rId48"/>
    <p:sldId id="307" r:id="rId49"/>
    <p:sldId id="310" r:id="rId50"/>
    <p:sldId id="308" r:id="rId51"/>
    <p:sldId id="309" r:id="rId52"/>
    <p:sldId id="311" r:id="rId53"/>
    <p:sldId id="312" r:id="rId54"/>
    <p:sldId id="31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D5965-0DCF-4800-A751-01FB597D426C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E7F69-395B-447A-8FE8-0CAAA69D0B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96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E7F69-395B-447A-8FE8-0CAAA69D0B2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65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40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19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7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34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56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70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0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49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46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46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91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FE904-5132-4D9F-ADF3-27D4D3633A80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C8B2-A227-4442-A19D-1423337135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54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08912" cy="20882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Условия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осуществления образовательной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деятельности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МБОУ Старогородковской СОШ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34608"/>
            <a:ext cx="6795729" cy="382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44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107503" y="188640"/>
            <a:ext cx="8928993" cy="647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3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1"/>
          <a:stretch/>
        </p:blipFill>
        <p:spPr bwMode="auto">
          <a:xfrm>
            <a:off x="179512" y="188640"/>
            <a:ext cx="8757605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6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179512" y="188639"/>
            <a:ext cx="8800943" cy="642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8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 bwMode="auto">
          <a:xfrm>
            <a:off x="107504" y="116632"/>
            <a:ext cx="8968886" cy="652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5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"/>
          <a:stretch/>
        </p:blipFill>
        <p:spPr bwMode="auto">
          <a:xfrm>
            <a:off x="161553" y="114485"/>
            <a:ext cx="8802936" cy="655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3"/>
          <a:stretch/>
        </p:blipFill>
        <p:spPr bwMode="auto">
          <a:xfrm>
            <a:off x="164926" y="158777"/>
            <a:ext cx="8819703" cy="656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7"/>
          <a:stretch/>
        </p:blipFill>
        <p:spPr bwMode="auto">
          <a:xfrm>
            <a:off x="179512" y="109964"/>
            <a:ext cx="8712970" cy="655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1"/>
          <a:stretch/>
        </p:blipFill>
        <p:spPr bwMode="auto">
          <a:xfrm>
            <a:off x="107504" y="116632"/>
            <a:ext cx="8859964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4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Финансово-хозяйственная деятельность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5"/>
          <a:stretch/>
        </p:blipFill>
        <p:spPr bwMode="auto">
          <a:xfrm>
            <a:off x="179512" y="1268760"/>
            <a:ext cx="8749554" cy="485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5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2"/>
          <a:stretch/>
        </p:blipFill>
        <p:spPr bwMode="auto">
          <a:xfrm>
            <a:off x="107504" y="181818"/>
            <a:ext cx="8921741" cy="636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118" y="-9939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Открытость и доступность информации об образовательной организации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836712"/>
            <a:ext cx="8877506" cy="118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/>
              <a:t>1. Соответствие информации о деятельности образовательной  организации, размещенной на </a:t>
            </a:r>
            <a:r>
              <a:rPr lang="ru-RU" sz="1800" b="1" dirty="0" smtClean="0"/>
              <a:t>информационных стендах</a:t>
            </a:r>
            <a:r>
              <a:rPr lang="ru-RU" sz="1800" dirty="0" smtClean="0"/>
              <a:t>, ее содержанию и порядку (форме), установленных нормативными правовыми актами.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r="7702" b="12455"/>
          <a:stretch/>
        </p:blipFill>
        <p:spPr>
          <a:xfrm rot="5400000">
            <a:off x="-654779" y="2732870"/>
            <a:ext cx="4594642" cy="305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r="8614"/>
          <a:stretch/>
        </p:blipFill>
        <p:spPr>
          <a:xfrm rot="5400000">
            <a:off x="3149837" y="2231236"/>
            <a:ext cx="248428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/>
          <a:stretch/>
        </p:blipFill>
        <p:spPr>
          <a:xfrm>
            <a:off x="5724128" y="1658280"/>
            <a:ext cx="2984970" cy="253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5"/>
          <a:stretch/>
        </p:blipFill>
        <p:spPr>
          <a:xfrm>
            <a:off x="7062520" y="4228786"/>
            <a:ext cx="1800200" cy="243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25" y="4556656"/>
            <a:ext cx="3554109" cy="199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3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"/>
          <a:stretch/>
        </p:blipFill>
        <p:spPr bwMode="auto">
          <a:xfrm>
            <a:off x="251520" y="111882"/>
            <a:ext cx="8641126" cy="671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 bwMode="auto">
          <a:xfrm>
            <a:off x="251520" y="134880"/>
            <a:ext cx="8676456" cy="670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19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"/>
          <a:stretch/>
        </p:blipFill>
        <p:spPr bwMode="auto">
          <a:xfrm>
            <a:off x="251520" y="81842"/>
            <a:ext cx="8640960" cy="670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68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/>
        </p:blipFill>
        <p:spPr bwMode="auto">
          <a:xfrm>
            <a:off x="251520" y="64096"/>
            <a:ext cx="8631775" cy="666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21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7"/>
          <a:stretch/>
        </p:blipFill>
        <p:spPr bwMode="auto">
          <a:xfrm>
            <a:off x="107504" y="123052"/>
            <a:ext cx="8856984" cy="663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71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 bwMode="auto">
          <a:xfrm>
            <a:off x="273571" y="61070"/>
            <a:ext cx="8568952" cy="665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238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"/>
          <a:stretch/>
        </p:blipFill>
        <p:spPr bwMode="auto">
          <a:xfrm>
            <a:off x="251520" y="116348"/>
            <a:ext cx="8650080" cy="671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01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3"/>
          <a:stretch/>
        </p:blipFill>
        <p:spPr bwMode="auto">
          <a:xfrm>
            <a:off x="0" y="-14429"/>
            <a:ext cx="9144000" cy="68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970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6"/>
          <a:stretch/>
        </p:blipFill>
        <p:spPr bwMode="auto">
          <a:xfrm>
            <a:off x="0" y="73036"/>
            <a:ext cx="9144000" cy="682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182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7"/>
          <a:stretch/>
        </p:blipFill>
        <p:spPr bwMode="auto">
          <a:xfrm>
            <a:off x="0" y="149796"/>
            <a:ext cx="9144000" cy="636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9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"/>
          <a:stretch/>
        </p:blipFill>
        <p:spPr bwMode="auto">
          <a:xfrm>
            <a:off x="827584" y="1268758"/>
            <a:ext cx="7344816" cy="540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621" y="109365"/>
            <a:ext cx="9046840" cy="118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/>
              <a:t>2. Соответствие информации о деятельности образовательной  организации, размещенной на </a:t>
            </a:r>
            <a:r>
              <a:rPr lang="ru-RU" sz="1800" b="1" dirty="0" smtClean="0"/>
              <a:t>официальном сайте</a:t>
            </a:r>
            <a:r>
              <a:rPr lang="ru-RU" sz="1800" dirty="0" smtClean="0"/>
              <a:t>, ее содержанию и порядку (форме), установленными нормативными правовыми актами.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805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"/>
          <a:stretch/>
        </p:blipFill>
        <p:spPr bwMode="auto">
          <a:xfrm>
            <a:off x="107504" y="207315"/>
            <a:ext cx="8898561" cy="650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763686" y="4221088"/>
            <a:ext cx="5112570" cy="936104"/>
          </a:xfrm>
          <a:prstGeom prst="ellipse">
            <a:avLst/>
          </a:prstGeom>
          <a:solidFill>
            <a:srgbClr val="C00000">
              <a:alpha val="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30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0"/>
          <a:stretch/>
        </p:blipFill>
        <p:spPr bwMode="auto">
          <a:xfrm>
            <a:off x="0" y="72421"/>
            <a:ext cx="9113921" cy="676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856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 bwMode="auto">
          <a:xfrm>
            <a:off x="35843" y="125014"/>
            <a:ext cx="9036496" cy="66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704" y="5805264"/>
            <a:ext cx="8579296" cy="3208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Функция доступна только зарегистрированным посетителям сайта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56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90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61530" cy="636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330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4" y="91158"/>
            <a:ext cx="8321570" cy="66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1403648" y="3314702"/>
            <a:ext cx="5544616" cy="1266425"/>
          </a:xfrm>
          <a:prstGeom prst="ellipse">
            <a:avLst/>
          </a:prstGeom>
          <a:solidFill>
            <a:srgbClr val="C00000">
              <a:alpha val="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06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 bwMode="auto">
          <a:xfrm>
            <a:off x="179512" y="188640"/>
            <a:ext cx="885730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764" y="4566819"/>
            <a:ext cx="5184576" cy="18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Наличие комфортной зоны отдыха, оборудованной соответствующей мебелью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8012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Комфортность условий образовательной деятельности</a:t>
            </a:r>
          </a:p>
        </p:txBody>
      </p:sp>
      <p:pic>
        <p:nvPicPr>
          <p:cNvPr id="5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0351"/>
            <a:ext cx="4990958" cy="2807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/>
          <a:stretch/>
        </p:blipFill>
        <p:spPr>
          <a:xfrm>
            <a:off x="5436096" y="1484784"/>
            <a:ext cx="3385885" cy="23128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/>
          <a:stretch/>
        </p:blipFill>
        <p:spPr bwMode="auto">
          <a:xfrm>
            <a:off x="5470723" y="4149080"/>
            <a:ext cx="3385885" cy="219928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7168" y="116632"/>
            <a:ext cx="9144000" cy="792088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Наличие и понятность навигации внутри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27462"/>
            <a:ext cx="4716016" cy="313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5"/>
            <a:ext cx="4320480" cy="287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8823" r="7518" b="13868"/>
          <a:stretch/>
        </p:blipFill>
        <p:spPr>
          <a:xfrm rot="5400000">
            <a:off x="2127500" y="1192978"/>
            <a:ext cx="2863412" cy="186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/>
          <a:stretch/>
        </p:blipFill>
        <p:spPr>
          <a:xfrm rot="5400000">
            <a:off x="-161105" y="1055249"/>
            <a:ext cx="2863410" cy="213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5" t="16480"/>
          <a:stretch/>
        </p:blipFill>
        <p:spPr>
          <a:xfrm>
            <a:off x="5652120" y="3639175"/>
            <a:ext cx="2736304" cy="311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66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Наличие и доступность питьевой воды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78552"/>
            <a:ext cx="2664296" cy="553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r="34571" b="18614"/>
          <a:stretch/>
        </p:blipFill>
        <p:spPr>
          <a:xfrm>
            <a:off x="323528" y="1556792"/>
            <a:ext cx="54451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86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8"/>
          <a:stretch/>
        </p:blipFill>
        <p:spPr bwMode="auto">
          <a:xfrm>
            <a:off x="179512" y="128337"/>
            <a:ext cx="8784976" cy="653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5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1080120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Наличие и доступность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санитарно-гигиенических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9958"/>
            <a:ext cx="5184576" cy="437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32730"/>
            <a:ext cx="2592288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3352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714"/>
            <a:ext cx="8329438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Санитарное состояние помещений образовательной организации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6850"/>
            <a:ext cx="3888432" cy="258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466850"/>
            <a:ext cx="4569799" cy="257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b="8480"/>
          <a:stretch/>
        </p:blipFill>
        <p:spPr bwMode="auto">
          <a:xfrm>
            <a:off x="4979924" y="4165539"/>
            <a:ext cx="3888432" cy="259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1" y="4167424"/>
            <a:ext cx="4499866" cy="259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40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172819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Транспортная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доступность (возможность доехать до образовательной организации на общественном транспорте, наличие парковки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93120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681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784976" cy="792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Доступность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записи на получение консультации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9996" b="8200"/>
          <a:stretch/>
        </p:blipFill>
        <p:spPr>
          <a:xfrm>
            <a:off x="179511" y="1124744"/>
            <a:ext cx="5797485" cy="424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13620"/>
          <a:stretch/>
        </p:blipFill>
        <p:spPr>
          <a:xfrm rot="5400000">
            <a:off x="5349940" y="2593115"/>
            <a:ext cx="430489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853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85604" cy="57606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Доступность услуг для инвалидов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7842"/>
            <a:ext cx="8280920" cy="792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25307"/>
            <a:ext cx="4103233" cy="27282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/>
          <a:stretch/>
        </p:blipFill>
        <p:spPr>
          <a:xfrm>
            <a:off x="4590881" y="910443"/>
            <a:ext cx="4187985" cy="288032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5179"/>
            <a:ext cx="3641131" cy="273084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25307"/>
            <a:ext cx="3641131" cy="273084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80920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Выделенная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стоянка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автотранспортных средств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инвалидов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/>
          <a:stretch/>
        </p:blipFill>
        <p:spPr>
          <a:xfrm>
            <a:off x="1043608" y="1714153"/>
            <a:ext cx="7127557" cy="444845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3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Расширенные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дверные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проемы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0" y="1124744"/>
            <a:ext cx="5013308" cy="333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84984"/>
            <a:ext cx="5019652" cy="333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9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23528" y="404665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Адаптированные поручни,  лифты,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</a:rPr>
              <a:t>сменные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</a:rPr>
              <a:t>кресла-коляски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01498"/>
            <a:ext cx="7170228" cy="537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67544" y="260648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</a:rPr>
              <a:t>Специально оборудованные </a:t>
            </a:r>
            <a:endParaRPr lang="ru-RU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</a:rPr>
              <a:t>санитарно-гигиенические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</a:rPr>
              <a:t>помещения</a:t>
            </a:r>
            <a:endParaRPr lang="ru-RU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01" y="1556792"/>
            <a:ext cx="662473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9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496944" cy="122413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Дублирование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для инвалидов по слуху и зрению звуковой и зрительной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информации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015634"/>
            <a:ext cx="627269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6731" b="36488"/>
          <a:stretch/>
        </p:blipFill>
        <p:spPr>
          <a:xfrm>
            <a:off x="6732240" y="1340767"/>
            <a:ext cx="2119462" cy="243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 r="6148" b="28000"/>
          <a:stretch/>
        </p:blipFill>
        <p:spPr>
          <a:xfrm>
            <a:off x="6795965" y="4077072"/>
            <a:ext cx="210274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5"/>
          <a:stretch/>
        </p:blipFill>
        <p:spPr bwMode="auto">
          <a:xfrm>
            <a:off x="179512" y="404664"/>
            <a:ext cx="8780498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2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07893" cy="1628799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ублирование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надписей, знаков и иной текстовой и графической информации знаками, выполненными рельефно-точечным шрифтом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Брайля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7993"/>
            <a:ext cx="3240360" cy="354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58617"/>
            <a:ext cx="5011836" cy="328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3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496944" cy="172819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озможность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предоставления инвалидам по слуху (слуху и зрению) услуг сурдопереводчика (тифлосурдопереводчика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http://garmonia.odinedu.ru/upload/iblock/0e6/0e66150d28b7677d10931a256b6e82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416824" cy="416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424936" cy="1728192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аличие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альтернативной версии официального сайта организации социальной сферы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сети "Интернет" для инвалидов по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зрению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16924"/>
            <a:ext cx="6264696" cy="501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56"/>
            <a:ext cx="8352928" cy="1480328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Наличие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работников в организации,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прошедших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необходимое обучение (инструктирование) по сопровождению инвалидов в помещениях организации социальной сферы и на прилегающей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территории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323869" cy="533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4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6408712" cy="10081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Наличие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возможности предоставления услуги в дистанционном режиме или на дому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4"/>
          <a:stretch/>
        </p:blipFill>
        <p:spPr bwMode="auto">
          <a:xfrm>
            <a:off x="0" y="1097628"/>
            <a:ext cx="5171220" cy="383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"/>
          <a:stretch/>
        </p:blipFill>
        <p:spPr bwMode="auto">
          <a:xfrm>
            <a:off x="4139952" y="3012690"/>
            <a:ext cx="5004048" cy="38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882867"/>
              </p:ext>
            </p:extLst>
          </p:nvPr>
        </p:nvGraphicFramePr>
        <p:xfrm>
          <a:off x="6631657" y="188640"/>
          <a:ext cx="2088232" cy="2978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5" imgW="7332453" imgH="10456004" progId="Word.Document.12">
                  <p:embed/>
                </p:oleObj>
              </mc:Choice>
              <mc:Fallback>
                <p:oleObj name="Документ" r:id="rId5" imgW="7332453" imgH="104560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1657" y="188640"/>
                        <a:ext cx="2088232" cy="2978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4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"/>
          <a:stretch/>
        </p:blipFill>
        <p:spPr bwMode="auto">
          <a:xfrm>
            <a:off x="188665" y="147885"/>
            <a:ext cx="8766076" cy="651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4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7"/>
          <a:stretch/>
        </p:blipFill>
        <p:spPr bwMode="auto">
          <a:xfrm>
            <a:off x="272480" y="168871"/>
            <a:ext cx="8608463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8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"/>
          <a:stretch/>
        </p:blipFill>
        <p:spPr bwMode="auto">
          <a:xfrm>
            <a:off x="323528" y="274018"/>
            <a:ext cx="8512704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5"/>
          <a:stretch/>
        </p:blipFill>
        <p:spPr bwMode="auto">
          <a:xfrm>
            <a:off x="179512" y="181621"/>
            <a:ext cx="8755278" cy="651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907704" y="6080637"/>
            <a:ext cx="2088232" cy="288032"/>
          </a:xfrm>
          <a:prstGeom prst="ellipse">
            <a:avLst/>
          </a:prstGeom>
          <a:solidFill>
            <a:srgbClr val="C00000">
              <a:alpha val="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6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204</Words>
  <Application>Microsoft Office PowerPoint</Application>
  <PresentationFormat>Экран (4:3)</PresentationFormat>
  <Paragraphs>32</Paragraphs>
  <Slides>54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Microsoft Word Document</vt:lpstr>
      <vt:lpstr>Условия осуществления образовательной деятельности МБОУ Старогородковской СОШ</vt:lpstr>
      <vt:lpstr>Открытость и доступность информации об образовательной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Финансово-хозяйственная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Комфортность условий образовательной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Доступность услуг для инвалидов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Условия осуществления образовательной деятельности МБОУ Старогородковской СОШ</dc:title>
  <dc:creator>305</dc:creator>
  <cp:lastModifiedBy>303</cp:lastModifiedBy>
  <cp:revision>95</cp:revision>
  <dcterms:created xsi:type="dcterms:W3CDTF">2018-09-17T09:10:45Z</dcterms:created>
  <dcterms:modified xsi:type="dcterms:W3CDTF">2018-09-19T11:09:42Z</dcterms:modified>
</cp:coreProperties>
</file>